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oshiaki YAMANO" initials="Y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967B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700" autoAdjust="0"/>
  </p:normalViewPr>
  <p:slideViewPr>
    <p:cSldViewPr>
      <p:cViewPr varScale="1">
        <p:scale>
          <a:sx n="111" d="100"/>
          <a:sy n="111" d="100"/>
        </p:scale>
        <p:origin x="12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6" cy="49696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40" y="0"/>
            <a:ext cx="2949786" cy="49696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5B2ED8BB-4543-4A82-9A09-0CEF24DA2ED7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647"/>
            <a:ext cx="2949786" cy="49696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40" y="9440647"/>
            <a:ext cx="2949786" cy="49696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B17A58B5-CBF3-4458-8ECC-30E8F99795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480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6" cy="49696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6" cy="49696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8B9690F1-FF4A-40D3-AF93-0D613513AB82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20" tIns="45710" rIns="91420" bIns="4571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7"/>
            <a:ext cx="2949786" cy="49696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6" cy="49696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FFB16707-5E08-48CA-9E79-9E62AB093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836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8DBC-2AD9-4A7B-9147-D56FEDACDF54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91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CD88-8411-4AB3-B7A6-20D2F20F3E42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07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7EA3-6593-4A69-857E-5CB8B9C98C26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91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2C3E-4175-4FDF-B484-F39C282BDC47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49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45C9-1866-4C85-8762-001F623C28D7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1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D360-52B0-4409-A67A-0443BF271D68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20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4A1B-5872-4989-AE37-B904BAFC891A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33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094C-8ADF-42B0-A350-F542E9852348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22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4BBC-7CF9-4BD8-B3F4-B7BDA468E189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8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6A5D-49ED-4B35-96FA-76EBA796709F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98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2028-C1C8-4B7E-819B-9200CFDFC51A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17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D585-34D4-4CD4-AA86-6431B2513D0B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28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81A43B8-CE08-44A9-BF7A-5A12193099B8}"/>
              </a:ext>
            </a:extLst>
          </p:cNvPr>
          <p:cNvSpPr txBox="1"/>
          <p:nvPr/>
        </p:nvSpPr>
        <p:spPr>
          <a:xfrm>
            <a:off x="343808" y="3068960"/>
            <a:ext cx="4298447" cy="3539430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ja-JP" sz="1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本技術</a:t>
            </a:r>
            <a:r>
              <a:rPr lang="en-US" altLang="ja-JP" sz="1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lang="ja-JP" altLang="en-US" sz="1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サービス</a:t>
            </a:r>
            <a:r>
              <a:rPr lang="ja-JP" altLang="en-US" sz="1400" i="1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</a:t>
            </a:r>
            <a:r>
              <a:rPr lang="ja-JP" altLang="en-US" sz="1400" i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特徴</a:t>
            </a:r>
            <a:r>
              <a:rPr lang="en-US" altLang="ja-JP" sz="14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】</a:t>
            </a:r>
          </a:p>
          <a:p>
            <a:r>
              <a:rPr lang="ja-JP" altLang="en-US" sz="14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・・・に</a:t>
            </a:r>
            <a:r>
              <a:rPr lang="ja-JP" altLang="en-US" sz="14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よる測定方法は</a:t>
            </a:r>
            <a:r>
              <a:rPr lang="ja-JP" altLang="en-US" sz="1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、・・・・することができる。従来の・・・を用いた方法</a:t>
            </a:r>
            <a:r>
              <a:rPr lang="ja-JP" altLang="en-US" sz="14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と比較</a:t>
            </a:r>
            <a:r>
              <a:rPr lang="ja-JP" altLang="en-US" sz="1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して、・・・・・のため有用</a:t>
            </a:r>
            <a:r>
              <a:rPr lang="ja-JP" altLang="en-US" sz="14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である。</a:t>
            </a:r>
          </a:p>
          <a:p>
            <a:r>
              <a:rPr lang="ja-JP" altLang="en-US" sz="14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本技術は</a:t>
            </a:r>
            <a:r>
              <a:rPr lang="ja-JP" altLang="en-US" sz="1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、・・・・できる</a:t>
            </a:r>
            <a:r>
              <a:rPr lang="ja-JP" altLang="en-US" sz="14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技術である。昨今</a:t>
            </a:r>
            <a:r>
              <a:rPr lang="ja-JP" altLang="en-US" sz="1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、問題</a:t>
            </a:r>
            <a:r>
              <a:rPr lang="ja-JP" altLang="en-US" sz="14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が顕在化してきて</a:t>
            </a:r>
            <a:r>
              <a:rPr lang="ja-JP" altLang="en-US" sz="1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いる・・・・など</a:t>
            </a:r>
            <a:r>
              <a:rPr lang="ja-JP" altLang="en-US" sz="14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での活用が期待できる</a:t>
            </a:r>
            <a:r>
              <a:rPr lang="ja-JP" altLang="en-US" sz="1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lang="en-US" altLang="ja-JP" sz="14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endParaRPr lang="en-US" altLang="ja-JP" sz="14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2563" indent="-182563"/>
            <a:r>
              <a:rPr lang="en-US" altLang="ja-JP" sz="1400" i="1" kern="1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sz="1400" i="1" kern="100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標準化する</a:t>
            </a:r>
            <a:r>
              <a:rPr lang="ja-JP" altLang="en-US" sz="1400" i="1" kern="1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技術、サービスまたは評価・測定方法に関して、どのような技術、方法等が必要なのかについてご記載ください。</a:t>
            </a:r>
            <a:endParaRPr lang="en-US" altLang="ja-JP" sz="1400" i="1" kern="100" dirty="0" smtClean="0">
              <a:solidFill>
                <a:schemeClr val="accent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2563" indent="-182563"/>
            <a:r>
              <a:rPr lang="ja-JP" altLang="en-US" sz="1400" i="1" kern="1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また、そうした技術</a:t>
            </a:r>
            <a:r>
              <a:rPr lang="en-US" altLang="ja-JP" sz="1400" i="1" kern="1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lang="ja-JP" altLang="en-US" sz="1400" i="1" kern="1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製品</a:t>
            </a:r>
            <a:r>
              <a:rPr lang="en-US" altLang="ja-JP" sz="1400" i="1" kern="1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lang="ja-JP" altLang="en-US" sz="1400" i="1" kern="1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サービス等の標準化によって、どのような社会</a:t>
            </a:r>
            <a:r>
              <a:rPr lang="en-US" altLang="ja-JP" sz="1400" i="1" kern="1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lang="ja-JP" altLang="en-US" sz="1400" i="1" kern="1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市場</a:t>
            </a:r>
            <a:r>
              <a:rPr lang="en-US" altLang="ja-JP" sz="1400" i="1" kern="1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lang="ja-JP" altLang="en-US" sz="1400" i="1" kern="1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産業課題を解決するのかについて記載してください。</a:t>
            </a:r>
            <a:endParaRPr lang="en-US" altLang="ja-JP" sz="1400" i="1" kern="100" dirty="0" smtClean="0">
              <a:solidFill>
                <a:schemeClr val="accent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endParaRPr lang="en-US" altLang="ja-JP" sz="1400" i="1" kern="100" dirty="0">
              <a:solidFill>
                <a:schemeClr val="accent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endParaRPr lang="en-US" altLang="ja-JP" sz="1400" i="1" kern="100" dirty="0" smtClean="0">
              <a:solidFill>
                <a:schemeClr val="accent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9F42071-0C27-4659-8A1D-C290110CA1C8}"/>
              </a:ext>
            </a:extLst>
          </p:cNvPr>
          <p:cNvSpPr txBox="1"/>
          <p:nvPr/>
        </p:nvSpPr>
        <p:spPr>
          <a:xfrm>
            <a:off x="4924173" y="4943798"/>
            <a:ext cx="4147818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kern="100" dirty="0">
                <a:effectLst/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>
                <a:effectLst/>
                <a:latin typeface="+mn-ea"/>
                <a:cs typeface="Times New Roman" panose="02020603050405020304" pitchFamily="18" charset="0"/>
              </a:rPr>
              <a:t>標準化項目</a:t>
            </a:r>
            <a:r>
              <a:rPr lang="en-US" altLang="ja-JP" sz="1400" kern="100" dirty="0">
                <a:effectLst/>
                <a:latin typeface="+mn-ea"/>
                <a:cs typeface="Times New Roman" panose="02020603050405020304" pitchFamily="18" charset="0"/>
              </a:rPr>
              <a:t>】</a:t>
            </a:r>
            <a:r>
              <a:rPr lang="ja-JP" altLang="en-US" sz="1400" kern="100" dirty="0">
                <a:effectLst/>
                <a:latin typeface="+mn-ea"/>
                <a:cs typeface="Times New Roman" panose="02020603050405020304" pitchFamily="18" charset="0"/>
              </a:rPr>
              <a:t>（案）</a:t>
            </a:r>
            <a:endParaRPr lang="en-US" altLang="ja-JP" sz="1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+mn-ea"/>
                <a:cs typeface="Times New Roman" panose="02020603050405020304" pitchFamily="18" charset="0"/>
              </a:rPr>
              <a:t>（１</a:t>
            </a:r>
            <a:r>
              <a:rPr lang="ja-JP" altLang="en-US" sz="1400" kern="100" dirty="0" smtClean="0">
                <a:latin typeface="+mn-ea"/>
                <a:cs typeface="Times New Roman" panose="02020603050405020304" pitchFamily="18" charset="0"/>
              </a:rPr>
              <a:t>）</a:t>
            </a:r>
            <a:r>
              <a:rPr lang="ja-JP" altLang="en-US" sz="1400" kern="100" dirty="0" smtClean="0">
                <a:effectLst/>
                <a:latin typeface="+mn-ea"/>
                <a:cs typeface="Times New Roman" panose="02020603050405020304" pitchFamily="18" charset="0"/>
              </a:rPr>
              <a:t>・・・・</a:t>
            </a:r>
            <a:r>
              <a:rPr lang="ja-JP" altLang="ja-JP" sz="1400" kern="100" dirty="0" smtClean="0">
                <a:effectLst/>
                <a:latin typeface="+mn-ea"/>
                <a:cs typeface="Times New Roman" panose="02020603050405020304" pitchFamily="18" charset="0"/>
              </a:rPr>
              <a:t>の測定</a:t>
            </a:r>
            <a:r>
              <a:rPr lang="ja-JP" altLang="en-US" sz="1400" kern="100" dirty="0" smtClean="0">
                <a:effectLst/>
                <a:latin typeface="+mn-ea"/>
                <a:cs typeface="Times New Roman" panose="02020603050405020304" pitchFamily="18" charset="0"/>
              </a:rPr>
              <a:t>方法</a:t>
            </a:r>
            <a:endParaRPr lang="en-US" altLang="ja-JP" sz="1400" kern="100" dirty="0"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effectLst/>
                <a:latin typeface="+mn-ea"/>
                <a:cs typeface="Times New Roman" panose="02020603050405020304" pitchFamily="18" charset="0"/>
              </a:rPr>
              <a:t>（２</a:t>
            </a:r>
            <a:r>
              <a:rPr lang="ja-JP" altLang="en-US" sz="1400" kern="100" dirty="0" smtClean="0">
                <a:effectLst/>
                <a:latin typeface="+mn-ea"/>
                <a:cs typeface="Times New Roman" panose="02020603050405020304" pitchFamily="18" charset="0"/>
              </a:rPr>
              <a:t>）・・・・</a:t>
            </a:r>
            <a:endParaRPr lang="en-US" altLang="ja-JP" sz="1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+mn-ea"/>
                <a:cs typeface="Times New Roman" panose="02020603050405020304" pitchFamily="18" charset="0"/>
              </a:rPr>
              <a:t>（３</a:t>
            </a:r>
            <a:r>
              <a:rPr lang="ja-JP" altLang="en-US" sz="1400" kern="100" dirty="0" smtClean="0">
                <a:latin typeface="+mn-ea"/>
                <a:cs typeface="Times New Roman" panose="02020603050405020304" pitchFamily="18" charset="0"/>
              </a:rPr>
              <a:t>）・・・・</a:t>
            </a:r>
            <a:endParaRPr lang="en-US" altLang="ja-JP" sz="1400" kern="100" dirty="0"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effectLst/>
                <a:latin typeface="+mn-ea"/>
                <a:cs typeface="Times New Roman" panose="02020603050405020304" pitchFamily="18" charset="0"/>
              </a:rPr>
              <a:t>（４</a:t>
            </a:r>
            <a:r>
              <a:rPr lang="ja-JP" altLang="en-US" sz="1400" kern="100" dirty="0" smtClean="0">
                <a:effectLst/>
                <a:latin typeface="+mn-ea"/>
                <a:cs typeface="Times New Roman" panose="02020603050405020304" pitchFamily="18" charset="0"/>
              </a:rPr>
              <a:t>）・・・・</a:t>
            </a:r>
            <a:endParaRPr lang="en-US" altLang="ja-JP" sz="1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+mn-ea"/>
                <a:cs typeface="Times New Roman" panose="02020603050405020304" pitchFamily="18" charset="0"/>
              </a:rPr>
              <a:t>（５</a:t>
            </a:r>
            <a:r>
              <a:rPr lang="ja-JP" altLang="en-US" sz="1400" kern="100" dirty="0" smtClean="0">
                <a:latin typeface="+mn-ea"/>
                <a:cs typeface="Times New Roman" panose="02020603050405020304" pitchFamily="18" charset="0"/>
              </a:rPr>
              <a:t>）・・・・</a:t>
            </a:r>
            <a:endParaRPr lang="en-US" altLang="ja-JP" sz="1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363538" indent="-363538"/>
            <a:r>
              <a:rPr lang="ja-JP" altLang="en-US" sz="1400" kern="100" dirty="0">
                <a:latin typeface="+mn-ea"/>
                <a:cs typeface="Times New Roman" panose="02020603050405020304" pitchFamily="18" charset="0"/>
              </a:rPr>
              <a:t>（６</a:t>
            </a:r>
            <a:r>
              <a:rPr lang="ja-JP" altLang="en-US" sz="1400" kern="100" dirty="0" smtClean="0">
                <a:latin typeface="+mn-ea"/>
                <a:cs typeface="Times New Roman" panose="02020603050405020304" pitchFamily="18" charset="0"/>
              </a:rPr>
              <a:t>）・・・・</a:t>
            </a:r>
            <a:endParaRPr lang="en-US" altLang="ja-JP" sz="1400" kern="100" dirty="0" smtClean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71489" y="390868"/>
            <a:ext cx="4270766" cy="1309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tabLst>
                <a:tab pos="3498850" algn="l"/>
              </a:tabLst>
            </a:pPr>
            <a:r>
              <a:rPr lang="ja-JP" altLang="en-US" b="1" dirty="0" smtClean="0">
                <a:solidFill>
                  <a:schemeClr val="tx1"/>
                </a:solidFill>
                <a:latin typeface="+mn-ea"/>
              </a:rPr>
              <a:t>○○○○○○○○○○の</a:t>
            </a:r>
            <a:r>
              <a:rPr lang="ja-JP" altLang="en-US" b="1" dirty="0">
                <a:solidFill>
                  <a:schemeClr val="tx1"/>
                </a:solidFill>
                <a:latin typeface="+mn-ea"/>
              </a:rPr>
              <a:t>標準化</a:t>
            </a:r>
            <a:endParaRPr lang="en-US" altLang="ja-JP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提案者名</a:t>
            </a:r>
            <a:endParaRPr lang="en-US" altLang="ja-JP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共同提案者がいる場合、共同提案者名</a:t>
            </a:r>
            <a:r>
              <a:rPr lang="en-US" altLang="ja-JP" sz="1400" dirty="0" smtClean="0">
                <a:solidFill>
                  <a:schemeClr val="tx1"/>
                </a:solidFill>
                <a:latin typeface="+mn-ea"/>
              </a:rPr>
              <a:t>】</a:t>
            </a:r>
            <a:endParaRPr kumimoji="1" lang="en-US" altLang="ja-JP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81A43B8-CE08-44A9-BF7A-5A12193099B8}"/>
              </a:ext>
            </a:extLst>
          </p:cNvPr>
          <p:cNvSpPr txBox="1"/>
          <p:nvPr/>
        </p:nvSpPr>
        <p:spPr>
          <a:xfrm>
            <a:off x="323525" y="1809263"/>
            <a:ext cx="4298447" cy="1169551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14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・・・・・・・</a:t>
            </a:r>
            <a:r>
              <a:rPr lang="ja-JP" altLang="en-US" sz="1400" i="1" kern="1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標準化</a:t>
            </a:r>
            <a:r>
              <a:rPr lang="en-US" altLang="ja-JP" sz="1400" i="1" kern="1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lang="ja-JP" altLang="en-US" sz="1400" i="1" kern="1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標準化フィージビリティスタディの概要（どのような技術、評価方法等を標準化するのか、どのような調査を行うのか）について、</a:t>
            </a:r>
            <a:r>
              <a:rPr lang="en-US" altLang="ja-JP" sz="1400" i="1" kern="1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5</a:t>
            </a:r>
            <a:r>
              <a:rPr lang="ja-JP" altLang="en-US" sz="1400" i="1" kern="1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行程度で記載してください。</a:t>
            </a:r>
            <a:r>
              <a:rPr lang="ja-JP" altLang="en-US" sz="1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・・・・・・・</a:t>
            </a:r>
            <a:endParaRPr lang="en-US" altLang="ja-JP" sz="14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・・・・・。</a:t>
            </a:r>
            <a:endParaRPr lang="en-US" altLang="ja-JP" sz="14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81A43B8-CE08-44A9-BF7A-5A12193099B8}"/>
              </a:ext>
            </a:extLst>
          </p:cNvPr>
          <p:cNvSpPr txBox="1"/>
          <p:nvPr/>
        </p:nvSpPr>
        <p:spPr>
          <a:xfrm>
            <a:off x="5276481" y="911773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/>
            <a:r>
              <a:rPr lang="en-US" altLang="ja-JP" sz="1400" i="1" kern="1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sz="1400" i="1" kern="100" dirty="0" smtClean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技術、標準化の内容を表す図、データ等を示してください。</a:t>
            </a:r>
            <a:endParaRPr lang="ja-JP" altLang="en-US" sz="1400" i="1" kern="100" dirty="0">
              <a:solidFill>
                <a:schemeClr val="accent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924173" y="390868"/>
            <a:ext cx="4053774" cy="44782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138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7832</TotalTime>
  <Words>294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一般財団法人　日本規格協会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村上 晴太郎</cp:lastModifiedBy>
  <cp:revision>555</cp:revision>
  <cp:lastPrinted>2020-09-08T01:44:17Z</cp:lastPrinted>
  <dcterms:created xsi:type="dcterms:W3CDTF">2019-01-09T07:39:17Z</dcterms:created>
  <dcterms:modified xsi:type="dcterms:W3CDTF">2021-10-28T03:59:47Z</dcterms:modified>
</cp:coreProperties>
</file>